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6" r:id="rId3"/>
    <p:sldId id="261" r:id="rId4"/>
    <p:sldId id="262" r:id="rId5"/>
    <p:sldId id="263" r:id="rId6"/>
    <p:sldId id="257" r:id="rId7"/>
    <p:sldId id="258" r:id="rId8"/>
    <p:sldId id="259" r:id="rId9"/>
    <p:sldId id="260" r:id="rId10"/>
    <p:sldId id="266" r:id="rId11"/>
    <p:sldId id="270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8AE46-3088-4D96-8E84-85607CF22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116" y="4487332"/>
            <a:ext cx="9192124" cy="1507067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5E59625-82EB-4825-8168-EC328CB728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2316" y="863601"/>
            <a:ext cx="9496925" cy="3499852"/>
          </a:xfrm>
        </p:spPr>
      </p:pic>
    </p:spTree>
    <p:extLst>
      <p:ext uri="{BB962C8B-B14F-4D97-AF65-F5344CB8AC3E}">
        <p14:creationId xmlns:p14="http://schemas.microsoft.com/office/powerpoint/2010/main" val="278939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0F6E9-6C65-449E-B9EE-3C4CBCE3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Данъчните класи в Германия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31A54-2D7B-4A7D-BB04-AA9661344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sz="2500" b="1" dirty="0">
                <a:solidFill>
                  <a:schemeClr val="tx1"/>
                </a:solidFill>
              </a:rPr>
              <a:t>Steuerklasse I: 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endParaRPr lang="de-DE" sz="25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несемейни или разведени, работещи на един трудов договор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несемейни или разведени, работещи на един трудов договор + 1 мини джоб ненадвишаващ 450 евро</a:t>
            </a:r>
          </a:p>
          <a:p>
            <a:r>
              <a:rPr lang="ru-RU" sz="2500" b="1" dirty="0">
                <a:solidFill>
                  <a:schemeClr val="tx1"/>
                </a:solidFill>
              </a:rPr>
              <a:t>Steuerklasse II: </a:t>
            </a:r>
            <a:r>
              <a:rPr lang="ru-RU" dirty="0">
                <a:solidFill>
                  <a:schemeClr val="tx1"/>
                </a:solidFill>
              </a:rPr>
              <a:t>самотен родител, живеещ сам с непълнолетни деца</a:t>
            </a:r>
          </a:p>
          <a:p>
            <a:r>
              <a:rPr lang="ru-RU" sz="2500" b="1" dirty="0">
                <a:solidFill>
                  <a:schemeClr val="tx1"/>
                </a:solidFill>
              </a:rPr>
              <a:t>Steuerklasse III: </a:t>
            </a:r>
            <a:r>
              <a:rPr lang="ru-RU" dirty="0">
                <a:solidFill>
                  <a:schemeClr val="tx1"/>
                </a:solidFill>
              </a:rPr>
              <a:t>семеен, чийто съпруг/съпруга не работи, или получава по-ниска заплата и е в Steuerklasse V</a:t>
            </a:r>
          </a:p>
          <a:p>
            <a:r>
              <a:rPr lang="ru-RU" sz="2500" b="1" dirty="0">
                <a:solidFill>
                  <a:schemeClr val="tx1"/>
                </a:solidFill>
              </a:rPr>
              <a:t>Steuerklasse IV: </a:t>
            </a:r>
            <a:r>
              <a:rPr lang="ru-RU" dirty="0">
                <a:solidFill>
                  <a:schemeClr val="tx1"/>
                </a:solidFill>
              </a:rPr>
              <a:t>семейни; и двамата съпрузи получават еднакви по размер заплати</a:t>
            </a:r>
          </a:p>
          <a:p>
            <a:r>
              <a:rPr lang="ru-RU" sz="2500" b="1" dirty="0">
                <a:solidFill>
                  <a:schemeClr val="tx1"/>
                </a:solidFill>
              </a:rPr>
              <a:t>Steuerklasse V: </a:t>
            </a:r>
            <a:r>
              <a:rPr lang="ru-RU" dirty="0">
                <a:solidFill>
                  <a:schemeClr val="tx1"/>
                </a:solidFill>
              </a:rPr>
              <a:t>семеен, чийто съпруг/съпруга получава по-висока заплата и е в Steuerklasse III</a:t>
            </a:r>
          </a:p>
          <a:p>
            <a:r>
              <a:rPr lang="ru-RU" sz="2500" b="1" dirty="0">
                <a:solidFill>
                  <a:schemeClr val="tx1"/>
                </a:solidFill>
              </a:rPr>
              <a:t>Steuerklasse VI:</a:t>
            </a:r>
          </a:p>
          <a:p>
            <a:r>
              <a:rPr lang="ru-RU" dirty="0">
                <a:solidFill>
                  <a:schemeClr val="tx1"/>
                </a:solidFill>
              </a:rPr>
              <a:t>работник, който работи на два или повече трудови договора.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9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F5602-722A-42B5-B9CE-217A3F076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9E3042-0C83-4BBE-BD13-009C0D1CFA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798E090-C2D5-4413-B54F-54AE267C6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74" y="200025"/>
            <a:ext cx="10106526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3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61324-0254-46BD-B91B-6FE5D4E7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Детски надбавки </a:t>
            </a:r>
            <a:br>
              <a:rPr lang="bg-BG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625849-407A-411C-AC99-7E1EF4D65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chemeClr val="tx1"/>
                </a:solidFill>
              </a:rPr>
              <a:t>Имам ли право на детски надбавки за деца живеещи в България</a:t>
            </a:r>
            <a:r>
              <a:rPr lang="de-DE" dirty="0">
                <a:solidFill>
                  <a:schemeClr val="tx1"/>
                </a:solidFill>
              </a:rPr>
              <a:t>?</a:t>
            </a:r>
          </a:p>
          <a:p>
            <a:r>
              <a:rPr lang="bg-BG" dirty="0">
                <a:solidFill>
                  <a:schemeClr val="tx1"/>
                </a:solidFill>
              </a:rPr>
              <a:t>На какви условия трябва да отговарям за да ги получам</a:t>
            </a:r>
            <a:r>
              <a:rPr lang="de-DE" dirty="0">
                <a:solidFill>
                  <a:schemeClr val="tx1"/>
                </a:solidFill>
              </a:rPr>
              <a:t>?</a:t>
            </a:r>
            <a:endParaRPr lang="bg-BG" dirty="0">
              <a:solidFill>
                <a:schemeClr val="tx1"/>
              </a:solidFill>
            </a:endParaRPr>
          </a:p>
          <a:p>
            <a:r>
              <a:rPr lang="bg-BG" dirty="0">
                <a:solidFill>
                  <a:schemeClr val="tx1"/>
                </a:solidFill>
              </a:rPr>
              <a:t>Какъв е размера на детските надбавки в Германия</a:t>
            </a:r>
            <a:r>
              <a:rPr lang="de-DE" dirty="0">
                <a:solidFill>
                  <a:schemeClr val="tx1"/>
                </a:solidFill>
              </a:rPr>
              <a:t>?</a:t>
            </a:r>
            <a:endParaRPr lang="bg-BG" dirty="0">
              <a:solidFill>
                <a:schemeClr val="tx1"/>
              </a:solidFill>
            </a:endParaRPr>
          </a:p>
          <a:p>
            <a:r>
              <a:rPr lang="bg-BG" dirty="0">
                <a:solidFill>
                  <a:schemeClr val="tx1"/>
                </a:solidFill>
              </a:rPr>
              <a:t>Ако получавам детски надбавки в България имам ли право и в Германия</a:t>
            </a:r>
            <a:r>
              <a:rPr lang="de-DE" dirty="0">
                <a:solidFill>
                  <a:schemeClr val="tx1"/>
                </a:solidFill>
              </a:rPr>
              <a:t>?</a:t>
            </a:r>
          </a:p>
          <a:p>
            <a:r>
              <a:rPr lang="bg-BG" dirty="0">
                <a:solidFill>
                  <a:schemeClr val="tx1"/>
                </a:solidFill>
              </a:rPr>
              <a:t>Каква информация трбва да впиша в данъчната декларация относно детските надбавки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5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F7FCE-6C60-43AB-8A35-835D3FBC0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Длъжен ли съм да подавам Декларация</a:t>
            </a: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7E0C57-0277-42DF-9C89-27CC057A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36152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</a:rPr>
              <a:t>Всеки който има</a:t>
            </a:r>
            <a:r>
              <a:rPr lang="de-DE" dirty="0">
                <a:solidFill>
                  <a:schemeClr val="tx1"/>
                </a:solidFill>
              </a:rPr>
              <a:t>: </a:t>
            </a:r>
            <a:r>
              <a:rPr lang="bg-BG" dirty="0">
                <a:solidFill>
                  <a:schemeClr val="tx1"/>
                </a:solidFill>
              </a:rPr>
              <a:t> </a:t>
            </a:r>
          </a:p>
          <a:p>
            <a:r>
              <a:rPr lang="bg-BG" dirty="0">
                <a:solidFill>
                  <a:schemeClr val="tx1"/>
                </a:solidFill>
              </a:rPr>
              <a:t> допълнителни доходи над 410 </a:t>
            </a:r>
            <a:r>
              <a:rPr lang="de-DE" dirty="0">
                <a:solidFill>
                  <a:schemeClr val="tx1"/>
                </a:solidFill>
              </a:rPr>
              <a:t>€</a:t>
            </a:r>
          </a:p>
          <a:p>
            <a:r>
              <a:rPr lang="bg-BG" dirty="0">
                <a:solidFill>
                  <a:schemeClr val="tx1"/>
                </a:solidFill>
              </a:rPr>
              <a:t>Допълни приходи от майчинство, болнични, безработица</a:t>
            </a:r>
          </a:p>
          <a:p>
            <a:r>
              <a:rPr lang="bg-BG" dirty="0">
                <a:solidFill>
                  <a:schemeClr val="tx1"/>
                </a:solidFill>
              </a:rPr>
              <a:t>Повече от един работодател през годината</a:t>
            </a:r>
          </a:p>
          <a:p>
            <a:r>
              <a:rPr lang="bg-BG" dirty="0">
                <a:solidFill>
                  <a:schemeClr val="tx1"/>
                </a:solidFill>
              </a:rPr>
              <a:t>Две работни места едновременно – данъчна класа </a:t>
            </a:r>
            <a:r>
              <a:rPr lang="de-DE" dirty="0">
                <a:solidFill>
                  <a:schemeClr val="tx1"/>
                </a:solidFill>
              </a:rPr>
              <a:t>IV</a:t>
            </a:r>
            <a:endParaRPr lang="bg-BG" dirty="0">
              <a:solidFill>
                <a:schemeClr val="tx1"/>
              </a:solidFill>
            </a:endParaRPr>
          </a:p>
          <a:p>
            <a:r>
              <a:rPr lang="bg-BG" dirty="0">
                <a:solidFill>
                  <a:schemeClr val="tx1"/>
                </a:solidFill>
              </a:rPr>
              <a:t>Семейства с комбинация </a:t>
            </a:r>
            <a:r>
              <a:rPr lang="de-DE" dirty="0">
                <a:solidFill>
                  <a:schemeClr val="tx1"/>
                </a:solidFill>
              </a:rPr>
              <a:t>3 / 5 </a:t>
            </a:r>
            <a:r>
              <a:rPr lang="bg-BG" dirty="0">
                <a:solidFill>
                  <a:schemeClr val="tx1"/>
                </a:solidFill>
              </a:rPr>
              <a:t>класа или 4 / 4 с фактор</a:t>
            </a:r>
          </a:p>
          <a:p>
            <a:r>
              <a:rPr lang="bg-BG" dirty="0">
                <a:solidFill>
                  <a:schemeClr val="tx1"/>
                </a:solidFill>
              </a:rPr>
              <a:t>Разведени и в същата година отново сключили брак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Freibeträge</a:t>
            </a:r>
            <a:r>
              <a:rPr lang="bg-BG" dirty="0">
                <a:solidFill>
                  <a:schemeClr val="tx1"/>
                </a:solidFill>
              </a:rPr>
              <a:t> *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bg-BG" dirty="0">
                <a:solidFill>
                  <a:schemeClr val="tx1"/>
                </a:solidFill>
              </a:rPr>
              <a:t>със заплата над 11.000 €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</a:endParaRPr>
          </a:p>
          <a:p>
            <a:r>
              <a:rPr lang="bg-BG" dirty="0">
                <a:solidFill>
                  <a:schemeClr val="tx1"/>
                </a:solidFill>
              </a:rPr>
              <a:t>*</a:t>
            </a:r>
            <a:r>
              <a:rPr lang="de-DE" dirty="0">
                <a:solidFill>
                  <a:schemeClr val="tx1"/>
                </a:solidFill>
              </a:rPr>
              <a:t>Freibeträge </a:t>
            </a:r>
            <a:r>
              <a:rPr lang="bg-BG" dirty="0">
                <a:solidFill>
                  <a:schemeClr val="tx1"/>
                </a:solidFill>
              </a:rPr>
              <a:t>– за пътни разходи, детска градина др.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842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BA048-CBA5-458C-839C-813442B0B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Какъв процент е данъка общ доход ?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F6F8C1-8D2C-443A-A921-FEF6F5AB1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chemeClr val="tx1"/>
                </a:solidFill>
              </a:rPr>
              <a:t>Данъка общ доход в Германия е прогресивен. </a:t>
            </a:r>
          </a:p>
          <a:p>
            <a:r>
              <a:rPr lang="bg-BG" dirty="0">
                <a:solidFill>
                  <a:schemeClr val="tx1"/>
                </a:solidFill>
              </a:rPr>
              <a:t>До </a:t>
            </a:r>
            <a:r>
              <a:rPr lang="de-DE" dirty="0">
                <a:solidFill>
                  <a:schemeClr val="tx1"/>
                </a:solidFill>
              </a:rPr>
              <a:t>8.800 € </a:t>
            </a:r>
            <a:r>
              <a:rPr lang="bg-BG" dirty="0">
                <a:solidFill>
                  <a:schemeClr val="tx1"/>
                </a:solidFill>
              </a:rPr>
              <a:t>на човек сумата не се облага</a:t>
            </a:r>
          </a:p>
          <a:p>
            <a:r>
              <a:rPr lang="bg-BG" dirty="0">
                <a:solidFill>
                  <a:schemeClr val="tx1"/>
                </a:solidFill>
              </a:rPr>
              <a:t>За семейство е 17.600 </a:t>
            </a:r>
            <a:r>
              <a:rPr lang="de-DE" dirty="0">
                <a:solidFill>
                  <a:schemeClr val="tx1"/>
                </a:solidFill>
              </a:rPr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1417160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7655FD-5545-4378-A6FC-2D8E38136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Подпомагане на роднини в България и данъчните декларации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96A750-756C-420E-A08A-F6E1980EF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Подавайки данъчната си декларация имате право на данъчни облекчения ако подпомагате Ваши роднини, дори и те да живеят в България.</a:t>
            </a:r>
          </a:p>
          <a:p>
            <a:r>
              <a:rPr lang="ru-RU" b="1" dirty="0">
                <a:solidFill>
                  <a:schemeClr val="tx1"/>
                </a:solidFill>
              </a:rPr>
              <a:t>Можете да подпомагате Вашите:</a:t>
            </a:r>
          </a:p>
          <a:p>
            <a:r>
              <a:rPr lang="ru-RU" b="1" dirty="0">
                <a:solidFill>
                  <a:schemeClr val="tx1"/>
                </a:solidFill>
              </a:rPr>
              <a:t>- Деца</a:t>
            </a:r>
          </a:p>
          <a:p>
            <a:r>
              <a:rPr lang="ru-RU" b="1" dirty="0">
                <a:solidFill>
                  <a:schemeClr val="tx1"/>
                </a:solidFill>
              </a:rPr>
              <a:t>- Родители</a:t>
            </a:r>
          </a:p>
          <a:p>
            <a:r>
              <a:rPr lang="ru-RU" b="1" dirty="0">
                <a:solidFill>
                  <a:schemeClr val="tx1"/>
                </a:solidFill>
              </a:rPr>
              <a:t>- Баби и дядовци</a:t>
            </a:r>
          </a:p>
          <a:p>
            <a:r>
              <a:rPr lang="ru-RU" b="1" dirty="0">
                <a:solidFill>
                  <a:schemeClr val="tx1"/>
                </a:solidFill>
              </a:rPr>
              <a:t>- Сестри и братя</a:t>
            </a:r>
          </a:p>
          <a:p>
            <a:r>
              <a:rPr lang="ru-RU" b="1" dirty="0">
                <a:solidFill>
                  <a:schemeClr val="tx1"/>
                </a:solidFill>
              </a:rPr>
              <a:t>Сумите е желателно да бъдат преведени по банков път в банковата сметка на нуждаещият се.</a:t>
            </a:r>
          </a:p>
          <a:p>
            <a:r>
              <a:rPr lang="ru-RU" b="1" dirty="0">
                <a:solidFill>
                  <a:schemeClr val="tx1"/>
                </a:solidFill>
              </a:rPr>
              <a:t>Максималната сума за Германия е 8820€.</a:t>
            </a:r>
          </a:p>
          <a:p>
            <a:r>
              <a:rPr lang="ru-RU" b="1" dirty="0">
                <a:solidFill>
                  <a:schemeClr val="tx1"/>
                </a:solidFill>
              </a:rPr>
              <a:t>Ако роднините са в България сумата е 4410€.</a:t>
            </a:r>
          </a:p>
          <a:p>
            <a:r>
              <a:rPr lang="ru-RU" b="1" dirty="0">
                <a:solidFill>
                  <a:schemeClr val="tx1"/>
                </a:solidFill>
              </a:rPr>
              <a:t>Важно: задължително трябва да се попълни и завери в България документ от общината по местоживеене: декларация за издръжка - Unterhaltsbescheinigung</a:t>
            </a:r>
          </a:p>
          <a:p>
            <a:r>
              <a:rPr lang="ru-RU" b="1" dirty="0">
                <a:solidFill>
                  <a:schemeClr val="tx1"/>
                </a:solidFill>
              </a:rPr>
              <a:t>Ето линк:https://docs.wixstatic.com/…/d4f37a_b8dd3d7ce7fd498382b8668…</a:t>
            </a:r>
          </a:p>
          <a:p>
            <a:r>
              <a:rPr lang="ru-RU" b="1" dirty="0">
                <a:solidFill>
                  <a:schemeClr val="tx1"/>
                </a:solidFill>
              </a:rPr>
              <a:t>Ако този документ не се прикрепи към декларацията, най-вероятно разходите няма да Ви бъдат признати за такива.</a:t>
            </a:r>
          </a:p>
          <a:p>
            <a:r>
              <a:rPr lang="ru-RU" b="1" dirty="0">
                <a:solidFill>
                  <a:schemeClr val="tx1"/>
                </a:solidFill>
              </a:rPr>
              <a:t>За повече информация посетете нашата уебстраница : www.bul-tax.de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0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63A7F-7CB4-4E7F-AC07-70F5EC6F26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Данъчна Декларация в Германия </a:t>
            </a:r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C8F76B-96E9-4357-A614-27BDCB6D8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r>
              <a:rPr lang="bg-BG" sz="1600" b="1" dirty="0">
                <a:solidFill>
                  <a:schemeClr val="tx1"/>
                </a:solidFill>
              </a:rPr>
              <a:t>Какви документи са ми необходими</a:t>
            </a:r>
            <a:r>
              <a:rPr lang="de-DE" sz="1600" b="1" dirty="0">
                <a:solidFill>
                  <a:schemeClr val="tx1"/>
                </a:solidFill>
              </a:rPr>
              <a:t> ?</a:t>
            </a:r>
            <a:endParaRPr lang="bg-BG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bg-BG" sz="1600" b="1" dirty="0">
                <a:solidFill>
                  <a:schemeClr val="tx1"/>
                </a:solidFill>
              </a:rPr>
              <a:t>Какви разходи могат да ми бъдат признати</a:t>
            </a:r>
            <a:r>
              <a:rPr lang="de-DE" sz="1600" b="1" dirty="0">
                <a:solidFill>
                  <a:schemeClr val="tx1"/>
                </a:solidFill>
              </a:rPr>
              <a:t> ?</a:t>
            </a:r>
            <a:endParaRPr lang="bg-BG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bg-BG" sz="1600" b="1" dirty="0">
                <a:solidFill>
                  <a:schemeClr val="tx1"/>
                </a:solidFill>
              </a:rPr>
              <a:t>Детски надбавки за децата в Германия</a:t>
            </a:r>
            <a:endParaRPr lang="ru-RU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Задължен ли съм да подавам декларация ?</a:t>
            </a:r>
            <a:endParaRPr lang="bg-BG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bg-BG" sz="1600" b="1" dirty="0">
                <a:solidFill>
                  <a:schemeClr val="tx1"/>
                </a:solidFill>
              </a:rPr>
              <a:t>Данъчните класи в Германия</a:t>
            </a:r>
            <a:r>
              <a:rPr lang="de-DE" sz="1600" b="1" dirty="0">
                <a:solidFill>
                  <a:schemeClr val="tx1"/>
                </a:solidFill>
              </a:rPr>
              <a:t> ?</a:t>
            </a:r>
            <a:endParaRPr lang="bg-BG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bg-BG" sz="1600" b="1" dirty="0">
                <a:solidFill>
                  <a:schemeClr val="tx1"/>
                </a:solidFill>
              </a:rPr>
              <a:t>Какъв процент е данъка общ доход </a:t>
            </a:r>
            <a:r>
              <a:rPr lang="de-DE" sz="1600" b="1" dirty="0">
                <a:solidFill>
                  <a:schemeClr val="tx1"/>
                </a:solidFill>
              </a:rPr>
              <a:t>?</a:t>
            </a:r>
            <a:endParaRPr lang="bg-BG" sz="16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67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B5F2EB-4044-449F-BD3D-C69E708E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разходите по преместването в данъчната декларация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E0C34E-956A-4883-9D44-78618F78F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Федералното министерство на финансите от 06.10.2014 увеличава пакетите за разходи по преместване със задна дата, както и разходите по обучение за деца, след преместване.</a:t>
            </a:r>
          </a:p>
          <a:p>
            <a:r>
              <a:rPr lang="ru-RU" dirty="0">
                <a:solidFill>
                  <a:schemeClr val="tx1"/>
                </a:solidFill>
              </a:rPr>
              <a:t>• Транспортни разходи, наем на товарна кола</a:t>
            </a:r>
          </a:p>
          <a:p>
            <a:r>
              <a:rPr lang="ru-RU" dirty="0">
                <a:solidFill>
                  <a:schemeClr val="tx1"/>
                </a:solidFill>
              </a:rPr>
              <a:t>• Пътни разходи търсейки ново жилище и подготовка по преместването</a:t>
            </a:r>
          </a:p>
          <a:p>
            <a:r>
              <a:rPr lang="ru-RU" dirty="0">
                <a:solidFill>
                  <a:schemeClr val="tx1"/>
                </a:solidFill>
              </a:rPr>
              <a:t>• Заплащане на двоен наем до 6 месеца</a:t>
            </a:r>
          </a:p>
          <a:p>
            <a:r>
              <a:rPr lang="ru-RU" dirty="0">
                <a:solidFill>
                  <a:schemeClr val="tx1"/>
                </a:solidFill>
              </a:rPr>
              <a:t>• Брокерски такси</a:t>
            </a:r>
          </a:p>
          <a:p>
            <a:r>
              <a:rPr lang="ru-RU" dirty="0">
                <a:solidFill>
                  <a:schemeClr val="tx1"/>
                </a:solidFill>
              </a:rPr>
              <a:t>• Допълнителни уроци при деца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12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6DF6F-5F91-456B-9B32-356C2B48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разходите по преместването в данъчната декларация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747749-FB91-42FA-B492-E2513E9D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Всички разходи могат да бъдат доказани по два начина:</a:t>
            </a:r>
          </a:p>
          <a:p>
            <a:r>
              <a:rPr lang="ru-RU" dirty="0">
                <a:solidFill>
                  <a:schemeClr val="tx1"/>
                </a:solidFill>
              </a:rPr>
              <a:t>• с касови бележки и фактури до една определена сума или</a:t>
            </a:r>
          </a:p>
          <a:p>
            <a:r>
              <a:rPr lang="ru-RU" dirty="0">
                <a:solidFill>
                  <a:schemeClr val="tx1"/>
                </a:solidFill>
              </a:rPr>
              <a:t>• една обобщаваща сума.</a:t>
            </a:r>
          </a:p>
          <a:p>
            <a:r>
              <a:rPr lang="ru-RU" dirty="0">
                <a:solidFill>
                  <a:schemeClr val="tx1"/>
                </a:solidFill>
              </a:rPr>
              <a:t>Ако разходите по фактури са по-високи се избира първия вариант.</a:t>
            </a:r>
          </a:p>
          <a:p>
            <a:r>
              <a:rPr lang="ru-RU" dirty="0">
                <a:solidFill>
                  <a:schemeClr val="tx1"/>
                </a:solidFill>
              </a:rPr>
              <a:t>Всеки данъкоплатец има право да впише разходите по преместването си в неговата данъчната декларация.</a:t>
            </a:r>
          </a:p>
          <a:p>
            <a:r>
              <a:rPr lang="ru-RU" dirty="0">
                <a:solidFill>
                  <a:schemeClr val="tx1"/>
                </a:solidFill>
              </a:rPr>
              <a:t>От 01.03.2015 за семейства е сумата от 1460 €, а за несемейни 730 €,</a:t>
            </a:r>
          </a:p>
          <a:p>
            <a:r>
              <a:rPr lang="ru-RU" dirty="0">
                <a:solidFill>
                  <a:schemeClr val="tx1"/>
                </a:solidFill>
              </a:rPr>
              <a:t>Както и по 332 € за всеки следващ член на семейството. Това са суми по преместване от едно населено място в друго на територията на Германия.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61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83572-D4CD-46A7-9302-8B81660C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разходите по преместването в данъчната декларация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9D1C2-760D-4B7A-A22C-B03DDEB2C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 тази обобщаваща сума се включват:</a:t>
            </a:r>
          </a:p>
          <a:p>
            <a:r>
              <a:rPr lang="ru-RU" dirty="0">
                <a:solidFill>
                  <a:schemeClr val="tx1"/>
                </a:solidFill>
              </a:rPr>
              <a:t> Бакшиш и почерпка на товарачите на мебели</a:t>
            </a:r>
          </a:p>
          <a:p>
            <a:r>
              <a:rPr lang="ru-RU" dirty="0">
                <a:solidFill>
                  <a:schemeClr val="tx1"/>
                </a:solidFill>
              </a:rPr>
              <a:t>• Разходи по специализирани кухненски мебелисти за разглобяване и сглобяване на кухня, елекротехник за поставяне на лампи и електерически уреди</a:t>
            </a:r>
          </a:p>
          <a:p>
            <a:r>
              <a:rPr lang="ru-RU" dirty="0">
                <a:solidFill>
                  <a:schemeClr val="tx1"/>
                </a:solidFill>
              </a:rPr>
              <a:t>• Такси за отрегистрация и пререгистрация</a:t>
            </a:r>
          </a:p>
          <a:p>
            <a:r>
              <a:rPr lang="ru-RU" dirty="0">
                <a:solidFill>
                  <a:schemeClr val="tx1"/>
                </a:solidFill>
              </a:rPr>
              <a:t>• Разходи по пускане на обява, че търсите жилище</a:t>
            </a:r>
          </a:p>
          <a:p>
            <a:r>
              <a:rPr lang="ru-RU" dirty="0">
                <a:solidFill>
                  <a:schemeClr val="tx1"/>
                </a:solidFill>
              </a:rPr>
              <a:t>• Разходи по козметични ремонти на старото жилище, ако е необходимо и ако е по договор – излючение прави ремонт на новото жилище</a:t>
            </a:r>
          </a:p>
          <a:p>
            <a:r>
              <a:rPr lang="ru-RU" dirty="0">
                <a:solidFill>
                  <a:schemeClr val="tx1"/>
                </a:solidFill>
              </a:rPr>
              <a:t>Към обобщаващата сума се признават и частни и допълнителни уроци за ученици, до сумата от 1841 €.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Съвет: Като разход може да бъде признато закупуването на печка или фурна. До 230,08 € се признават в данъчната декларация, разбира се, че трябва да е от първа необходимост, тоест да нямате такава или в предното жилище да е принадлежала на наемодателя.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3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F0229-BAD2-4470-84A8-26CD49189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bg-BG" dirty="0"/>
              <a:t>Необходими </a:t>
            </a:r>
            <a:r>
              <a:rPr lang="ru-RU" dirty="0"/>
              <a:t>документи за Данъчна Декларация 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F20C87-EBB1-4CFF-8EEC-1ED2D27E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 Lohnsteuerbescheinigung- това е служебната бележка от работодателят за предходната година</a:t>
            </a:r>
          </a:p>
          <a:p>
            <a:endParaRPr lang="ru-RU" dirty="0"/>
          </a:p>
          <a:p>
            <a:r>
              <a:rPr lang="ru-RU" dirty="0"/>
              <a:t>- Служебна бележка от</a:t>
            </a:r>
          </a:p>
          <a:p>
            <a:endParaRPr lang="ru-RU" dirty="0"/>
          </a:p>
          <a:p>
            <a:r>
              <a:rPr lang="ru-RU" dirty="0"/>
              <a:t>    здравната каса, ако сте били в болничен</a:t>
            </a:r>
          </a:p>
          <a:p>
            <a:endParaRPr lang="ru-RU" dirty="0"/>
          </a:p>
          <a:p>
            <a:r>
              <a:rPr lang="ru-RU" dirty="0"/>
              <a:t>    За майчинство</a:t>
            </a:r>
          </a:p>
          <a:p>
            <a:endParaRPr lang="ru-RU" dirty="0"/>
          </a:p>
          <a:p>
            <a:r>
              <a:rPr lang="ru-RU" dirty="0"/>
              <a:t>    От трудовата борса, ако сте бил безработен</a:t>
            </a:r>
          </a:p>
          <a:p>
            <a:endParaRPr lang="ru-RU" dirty="0"/>
          </a:p>
          <a:p>
            <a:r>
              <a:rPr lang="ru-RU" dirty="0"/>
              <a:t>    От социално подпомагане Jobcenter- ако сте получавали помощи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191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C1803-2B98-4EF6-B96E-E2B4B525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Необходими документи за Данъчна Декларация 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A6EE70-293D-427F-86C9-091FCBFF9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Полици на застраховките, за изминалата година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Решение за пенсия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Полица за допълнителни пенсионни застраховки Riester und Rüruprente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Касови бележки, фактури за престой в болница, медикаменти, зъболечие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Nebenkostenabrechnung - изравнителна бележка за разходи по апартамента: градинар, чистачка, коминочистач, домоуправител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При ремонтиране, саниране на жилището биват приспадани разходи за услуги- фаянс, теракот, паркет, боядисване, монтиране на кухня и др. Фактурата трябва да бъде задължително заплатена по банков път. Материалите НЕ се вписват като разход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Фактури от : Детегледачка, детска градина, ясла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2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52F6B-6381-4BE3-973F-A595F089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Необходими документи за Данъчна Декларация 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A95F6C-503C-44DE-B9D6-A4BFC79BB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- </a:t>
            </a:r>
            <a:r>
              <a:rPr lang="ru-RU" dirty="0">
                <a:solidFill>
                  <a:schemeClr val="tx1"/>
                </a:solidFill>
              </a:rPr>
              <a:t>Квитанция ако сте правили дарения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Фактури от адвокат при развод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Разходи по погребения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Разходи от ПТП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Преквалификация, обучения и др.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свързани с работата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Командировки, които не са заплатени от работодателят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Пътни разходи до работа - билети, карти или км в едната посока, ако пътувате със собствен автомобил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6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84C9E-98A3-4AF0-BDB4-D6E9E1D8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Необходими документи за Данъчна Декларация </a:t>
            </a:r>
            <a:br>
              <a:rPr lang="ru-RU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A6E19-96BE-45D1-B498-170D7EEF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Материали за работа: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работно облекло, инструменти, компютър, др.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sz="2300" b="1" dirty="0">
                <a:solidFill>
                  <a:schemeClr val="tx1"/>
                </a:solidFill>
              </a:rPr>
              <a:t>Удостоверение за ЕС – Bescheinigung EU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Данъчен номер – Steuernummer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Идентификационен номер – Steuer ID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Свидетелство за брак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Акт за раждане на дете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95857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1053</Words>
  <Application>Microsoft Office PowerPoint</Application>
  <PresentationFormat>Breitbild</PresentationFormat>
  <Paragraphs>131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Century Gothic</vt:lpstr>
      <vt:lpstr>Wingdings</vt:lpstr>
      <vt:lpstr>Wingdings 3</vt:lpstr>
      <vt:lpstr>Segment</vt:lpstr>
      <vt:lpstr>PowerPoint-Präsentation</vt:lpstr>
      <vt:lpstr>Данъчна Декларация в Германия  </vt:lpstr>
      <vt:lpstr>разходите по преместването в данъчната декларация</vt:lpstr>
      <vt:lpstr>разходите по преместването в данъчната декларация</vt:lpstr>
      <vt:lpstr>разходите по преместването в данъчната декларация</vt:lpstr>
      <vt:lpstr>Необходими документи за Данъчна Декларация  </vt:lpstr>
      <vt:lpstr>Необходими документи за Данъчна Декларация  </vt:lpstr>
      <vt:lpstr>Необходими документи за Данъчна Декларация  </vt:lpstr>
      <vt:lpstr>Необходими документи за Данъчна Декларация  </vt:lpstr>
      <vt:lpstr>Данъчните класи в Германия</vt:lpstr>
      <vt:lpstr>PowerPoint-Präsentation</vt:lpstr>
      <vt:lpstr>Детски надбавки  </vt:lpstr>
      <vt:lpstr>Длъжен ли съм да подавам Декларация</vt:lpstr>
      <vt:lpstr>Какъв процент е данъка общ доход ? </vt:lpstr>
      <vt:lpstr>Подпомагане на роднини в България и данъчните декларации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Данъчна Декларация в Германия </dc:title>
  <dc:creator>Mariya Uhing</dc:creator>
  <cp:lastModifiedBy>Mariya Uhing</cp:lastModifiedBy>
  <cp:revision>25</cp:revision>
  <dcterms:created xsi:type="dcterms:W3CDTF">2018-02-06T10:07:15Z</dcterms:created>
  <dcterms:modified xsi:type="dcterms:W3CDTF">2018-04-16T13:05:14Z</dcterms:modified>
</cp:coreProperties>
</file>